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0F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331720"/>
            <a:ext cx="12188952" cy="2194560"/>
          </a:xfrm>
          <a:prstGeom prst="rect">
            <a:avLst/>
          </a:prstGeom>
          <a:solidFill>
            <a:srgbClr val="2D1B3D"/>
          </a:solidFill>
          <a:ln/>
        </p:spPr>
      </p:sp>
      <p:sp>
        <p:nvSpPr>
          <p:cNvPr id="3" name="Text 1"/>
          <p:cNvSpPr/>
          <p:nvPr/>
        </p:nvSpPr>
        <p:spPr>
          <a:xfrm>
            <a:off x="0" y="2468880"/>
            <a:ext cx="1218895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9A4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RFLD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0" y="3383280"/>
            <a:ext cx="12188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4C7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SUITE DE GESTION — FORMATION DES UTILISATEURS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0" y="3977640"/>
            <a:ext cx="12188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BA9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Dix départements · Un seul système · Fonctionne entièrement hors ligne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0" y="612648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Réseau des Femmes Leaders pour le Développement · v4.1 · rflgd.org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Qu'est-ce que la Suite RFLD ?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685800" y="1554480"/>
            <a:ext cx="3383280" cy="1920240"/>
          </a:xfrm>
          <a:prstGeom prst="roundRect">
            <a:avLst>
              <a:gd name="adj" fmla="val 4286"/>
            </a:avLst>
          </a:prstGeom>
          <a:solidFill>
            <a:srgbClr val="F4EFE6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691640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8B1D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868680" y="265176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départements, un seul lanceur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480560" y="1554480"/>
            <a:ext cx="3383280" cy="1920240"/>
          </a:xfrm>
          <a:prstGeom prst="roundRect">
            <a:avLst>
              <a:gd name="adj" fmla="val 4286"/>
            </a:avLst>
          </a:prstGeom>
          <a:solidFill>
            <a:srgbClr val="F4EFE6"/>
          </a:solidFill>
          <a:ln/>
        </p:spPr>
      </p:sp>
      <p:sp>
        <p:nvSpPr>
          <p:cNvPr id="9" name="Text 7"/>
          <p:cNvSpPr/>
          <p:nvPr/>
        </p:nvSpPr>
        <p:spPr>
          <a:xfrm>
            <a:off x="4480560" y="1691640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8B1D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663440" y="265176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langues — EN &amp; FR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275320" y="1554480"/>
            <a:ext cx="3383280" cy="1920240"/>
          </a:xfrm>
          <a:prstGeom prst="roundRect">
            <a:avLst>
              <a:gd name="adj" fmla="val 4286"/>
            </a:avLst>
          </a:prstGeom>
          <a:solidFill>
            <a:srgbClr val="F4EFE6"/>
          </a:solidFill>
          <a:ln/>
        </p:spPr>
      </p:sp>
      <p:sp>
        <p:nvSpPr>
          <p:cNvPr id="12" name="Text 10"/>
          <p:cNvSpPr/>
          <p:nvPr/>
        </p:nvSpPr>
        <p:spPr>
          <a:xfrm>
            <a:off x="8275320" y="1691640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8B1D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8458200" y="265176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hors ligne — sans internet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85800" y="3886200"/>
            <a:ext cx="10789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ce que vous saisissez est enregistré automatiquement sur cet ordinateur, à l'instant même. Fermez l'ordinateur, revenez demain : votre travail est exactement là où vous l'avez laissé. Tous les départements suivent le même schéma — en connaître un, c'est les connaître tous.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travail est enregistré par département et par ordinateur — la diapositive « règles d'or » explique ce que cela signifie pour les équipes.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Premiers pas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Installer une fois (sans droits admin)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7" name="Text 5"/>
          <p:cNvSpPr/>
          <p:nvPr/>
        </p:nvSpPr>
        <p:spPr>
          <a:xfrm>
            <a:off x="420624" y="177393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33272" y="170992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Décompressez le dossier et double-cliquez INSTALL.bat. Si Windows affiche une alerte : Informations complémentaires → Exécuter quand même.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02920" y="267004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420624" y="261518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33272" y="2551176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Suite apparaît dans le menu Démarrer et sur le Bureau, et s'ouvre seule après chaque redémarrage.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2920" y="351129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420624" y="345643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33272" y="3392424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s'ouvre immédiatement — vous pouvez supprimer le zip téléchargé.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492240" y="137160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Premier lancement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92240" y="182880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7" name="Text 15"/>
          <p:cNvSpPr/>
          <p:nvPr/>
        </p:nvSpPr>
        <p:spPr>
          <a:xfrm>
            <a:off x="6409944" y="177393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022592" y="170992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Choisissez la langue — une langue par département, définitivement. Décidez ensemble, une fois.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92240" y="267004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20" name="Text 18"/>
          <p:cNvSpPr/>
          <p:nvPr/>
        </p:nvSpPr>
        <p:spPr>
          <a:xfrm>
            <a:off x="6409944" y="261518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022592" y="255117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Saisissez votre nom (il signe vos approbations) et créez le PIN de la Suite (4+ chiffres).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92240" y="351129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23" name="Text 21"/>
          <p:cNvSpPr/>
          <p:nvPr/>
        </p:nvSpPr>
        <p:spPr>
          <a:xfrm>
            <a:off x="6409944" y="345643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022592" y="339242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arrivez à l'accueil : une tuile par département.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BEAEA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Notez le PIN de la Suite et rangez-le sous clé. Les données Genre &amp; Sauvegarde sont chiffrées avec lui — PIN perdu = données irrécupérables.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⌂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L'accueil — votre tour de contrôle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502920" y="1572768"/>
            <a:ext cx="502920" cy="502920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6" name="Text 4"/>
          <p:cNvSpPr/>
          <p:nvPr/>
        </p:nvSpPr>
        <p:spPr>
          <a:xfrm>
            <a:off x="420624" y="1517904"/>
            <a:ext cx="667512" cy="612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1444752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88720" y="1773936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ce qui demande attention dans les 10 départements, avec un compteur par tuile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355080" y="1572768"/>
            <a:ext cx="502920" cy="50292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272784" y="1517904"/>
            <a:ext cx="667512" cy="612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40880" y="1444752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Recherche globale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040880" y="1773936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retrouvez tout nom, subvention, fournisseur ou code de cas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502920" cy="502920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14" name="Text 12"/>
          <p:cNvSpPr/>
          <p:nvPr/>
        </p:nvSpPr>
        <p:spPr>
          <a:xfrm>
            <a:off x="420624" y="2935224"/>
            <a:ext cx="667512" cy="612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▣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88720" y="2862072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Calendrier de l'organisation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88720" y="3191256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toutes les échéances en grille mensuelle ; export Outlook/téléphone (.ics)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55080" y="2990088"/>
            <a:ext cx="502920" cy="50292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8" name="Text 16"/>
          <p:cNvSpPr/>
          <p:nvPr/>
        </p:nvSpPr>
        <p:spPr>
          <a:xfrm>
            <a:off x="6272784" y="2935224"/>
            <a:ext cx="667512" cy="612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⛁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040880" y="2862072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Sauvegarde complète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40880" y="3191256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fichier = les dix départements ; rappel hebdomadaire intégré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02920" y="4407408"/>
            <a:ext cx="502920" cy="502920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22" name="Text 20"/>
          <p:cNvSpPr/>
          <p:nvPr/>
        </p:nvSpPr>
        <p:spPr>
          <a:xfrm>
            <a:off x="420624" y="4352544"/>
            <a:ext cx="667512" cy="612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⚒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188720" y="4279392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Outils &amp; Rapports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188720" y="4608576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 bailleur, rapprochement, ordres de mission, documents officiels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355080" y="4407408"/>
            <a:ext cx="502920" cy="50292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26" name="Text 24"/>
          <p:cNvSpPr/>
          <p:nvPr/>
        </p:nvSpPr>
        <p:spPr>
          <a:xfrm>
            <a:off x="6272784" y="4352544"/>
            <a:ext cx="667512" cy="612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■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040880" y="4279392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Verrouiller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7040880" y="4608576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clic en vous absentant ; verrouillage auto après inactivité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30" name="Text 28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Ouvrez votre département en cliquant sa tuile — la première personne crée le PIN propre au département.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Sécurité — qui ouvre quoi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5486400" cy="1920240"/>
          </a:xfrm>
          <a:prstGeom prst="roundRect">
            <a:avLst>
              <a:gd name="adj" fmla="val 4286"/>
            </a:avLst>
          </a:prstGeom>
          <a:solidFill>
            <a:srgbClr val="F4EFE6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1645920"/>
            <a:ext cx="365760" cy="365760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7" name="Text 5"/>
          <p:cNvSpPr/>
          <p:nvPr/>
        </p:nvSpPr>
        <p:spPr>
          <a:xfrm>
            <a:off x="1280160" y="158191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 de la Suite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77240" y="1984248"/>
            <a:ext cx="5029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Ouvre la Suite. C'est aussi la clé de chiffrement des données confidentielles. Créé au premier lancement.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355080" y="1417320"/>
            <a:ext cx="5486400" cy="1920240"/>
          </a:xfrm>
          <a:prstGeom prst="roundRect">
            <a:avLst>
              <a:gd name="adj" fmla="val 4286"/>
            </a:avLst>
          </a:prstGeom>
          <a:solidFill>
            <a:srgbClr val="F4EFE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164592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1" name="Text 9"/>
          <p:cNvSpPr/>
          <p:nvPr/>
        </p:nvSpPr>
        <p:spPr>
          <a:xfrm>
            <a:off x="7132320" y="158191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 de département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629400" y="1984248"/>
            <a:ext cx="5029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département a son PIN, créé par son responsable à la première entrée. Les Finances n'ouvrent pas les RH et inversement. La Direction réinitialise via le PIN principal.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2920" y="3566160"/>
            <a:ext cx="5486400" cy="1920240"/>
          </a:xfrm>
          <a:prstGeom prst="roundRect">
            <a:avLst>
              <a:gd name="adj" fmla="val 4286"/>
            </a:avLst>
          </a:prstGeom>
          <a:solidFill>
            <a:srgbClr val="F4EFE6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3794760"/>
            <a:ext cx="365760" cy="365760"/>
          </a:xfrm>
          <a:prstGeom prst="ellipse">
            <a:avLst/>
          </a:prstGeom>
          <a:solidFill>
            <a:srgbClr val="8B1D3F"/>
          </a:solidFill>
          <a:ln/>
        </p:spPr>
      </p:sp>
      <p:sp>
        <p:nvSpPr>
          <p:cNvPr id="15" name="Text 13"/>
          <p:cNvSpPr/>
          <p:nvPr/>
        </p:nvSpPr>
        <p:spPr>
          <a:xfrm>
            <a:off x="1280160" y="373075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PIN (facultatif)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77240" y="4133088"/>
            <a:ext cx="5029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Clé supplémentaire pour Genre &amp; Sauvegarde uniquement — pour les points focaux.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55080" y="3566160"/>
            <a:ext cx="5486400" cy="1920240"/>
          </a:xfrm>
          <a:prstGeom prst="roundRect">
            <a:avLst>
              <a:gd name="adj" fmla="val 4286"/>
            </a:avLst>
          </a:prstGeom>
          <a:solidFill>
            <a:srgbClr val="F4EFE6"/>
          </a:solidFill>
          <a:ln/>
        </p:spPr>
      </p:sp>
      <p:sp>
        <p:nvSpPr>
          <p:cNvPr id="18" name="Shape 16"/>
          <p:cNvSpPr/>
          <p:nvPr/>
        </p:nvSpPr>
        <p:spPr>
          <a:xfrm>
            <a:off x="6583680" y="3794760"/>
            <a:ext cx="365760" cy="365760"/>
          </a:xfrm>
          <a:prstGeom prst="ellipse">
            <a:avLst/>
          </a:prstGeom>
          <a:solidFill>
            <a:srgbClr val="2D5F5D"/>
          </a:solidFill>
          <a:ln/>
        </p:spPr>
      </p:sp>
      <p:sp>
        <p:nvSpPr>
          <p:cNvPr id="19" name="Text 17"/>
          <p:cNvSpPr/>
          <p:nvPr/>
        </p:nvSpPr>
        <p:spPr>
          <a:xfrm>
            <a:off x="7132320" y="3730752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 auditeur (lecture seule)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629400" y="4133088"/>
            <a:ext cx="5029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Ouvre tous les départements en lecture seule : aucune modification possible. Confiez l'ordinateur à un auditeur sans crainte.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22" name="Text 20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L'écran se verrouille seul après 12 minutes d'inactivité (réglable à l'accueil).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⛁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Finances &amp; Subventions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Subventions reçues · sous-subventions · dépenses avec piste d'approbation · paie (CNSS/ITS) · budgets · caisse &amp; banque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Subventions : étapes, rapports, lignes budgétaires, décaissements, documents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Sous-subventions avec le score de due diligence du bénéficiaire en direct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Fonds restreints / non restreints ; TVA auto au taux de VOTRE pays ; 44 devises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Paie (CNSS &amp; ITS), reçus d'encaissement RC-…, dettes &amp; créances, plan comptable propre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Avances au personnel, liquidées avec justificatifs au retour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Caisse &amp; banque avec comptages signés ; clôture de période après chaque rapport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Enregistrez la dépense — vous êtes noté(e) comme préparateur (statut : En attente).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personne DIFFÉRENTE approuve avec nom + PIN → une pièce numérotée (PV-2026-0001) est émise.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Marquez payée depuis un compte ; imprimez la pièce et classez-la avec le reçu.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492240" y="4672584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9" name="Text 17"/>
          <p:cNvSpPr/>
          <p:nvPr/>
        </p:nvSpPr>
        <p:spPr>
          <a:xfrm>
            <a:off x="6409944" y="4617720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22592" y="4553712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 de mois : rapprochez la banque dans Outils, puis clôturez la période (PIN).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22" name="Text 20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dépenses payées ou approuvées ne peuvent pas être supprimées — c'est la piste d'audit qui fonctionne, pas un défaut.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▣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Programmes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Projets · plans de travail · indicateurs · bénéficiaires · événements &amp; missions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Projets avec dates, source de financement et objectifs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Activités avec responsable et échéance (retard = alerte)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Indicateurs avec référence, cible et barres de progression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Bénéficiaires désagrégés : femmes / hommes / filles / garçons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Événements et missions de terrain (alimentent le calendrier)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Créez le projet, puis les activités de son plan de travail.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Mettez à jour les indicateurs au fil des données.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Saisissez les bénéficiaires AU MOMENT de l'activité — pas au moment du rapport.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rapport annuel bailleur dans Outils se compile tout seul à partir de vos saisies ici.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Suivi &amp; Évaluation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Cadres de résultats · collecte de données · évaluations · leçons apprises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 logique : impact → effets → produits, avec indicateurs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enquête/visite est liée à son cadre — aucune donnée orpheline ; constats &amp; qualité enregistrés à la clôture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Évaluations avec recommandations suivies jusqu'à clôture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Leçons apprises, classées par thème — mémoire institutionnelle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Construisez le cadre de résultats par projet.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Planifiez chaque collecte ; les alertes la relancent jusqu'à réalisation.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Enregistrez chaque recommandation avec responsable + échéance.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Qu'ont donné les recommandations de l'évaluation ? » — le suivi des recommandations répond à cette question des bailleurs.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⚇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RH &amp; Administration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Dossiers du personnel · contrats · congés · formations · évaluations · recrutement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dossier par personne : poste, contrats, documents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Fins de contrat signalées 60 jours à l'avance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Congés avec soldes annuels automatiques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Feuilles de temps : % d'effort par projet + certification mensuelle imprimable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Formations, registre disciplinaire, listes d'intégration &amp; départ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Évaluations de performance et recrutement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Créez chaque dossier, puis ajoutez le contrat en cours.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Enregistrez les congés demandés → approuvés ; les soldes se mettent à jour seuls.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Notez chaque formation — les bailleurs demandent comment les capacités sont renforcées.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noms saisis ici apparaissent automatiquement dans le générateur d'ordres de mission (Outils).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8B1D3F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⚇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8B1D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Département Genre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0378440" y="402336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8B1D3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des cas de VBG · référencements · revues genre · formations · campagnes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 de VBG par CODE — jamais de nom, d'adresse ni de téléphone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Référencements médical / psychosocial / juridique / police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 de suivi + prochain rendez-vous avec alerte de dépassement (nouveau)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 sans contact depuis 30+ jours signalés au tableau de bord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1" name="Text 9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Ouvrez le cas avec un code (VBG-2026-014) et le résumé de situation.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4" name="Text 12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Enregistrez chaque référencement et chaque contact de suivi.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7" name="Text 15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Fixez le prochain rendez-vous — le tableau de bord relance les dépassés.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BEAEA"/>
          </a:solidFill>
          <a:ln/>
        </p:spPr>
      </p:sp>
      <p:sp>
        <p:nvSpPr>
          <p:cNvPr id="20" name="Text 18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Chiffré sur le disque. La clé des identités reste sur papier, sous clé, détenue par le point focal uniquement.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✎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 &amp; Plaidoyer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Publications · presse · contacts médias · campagnes · registre de plaidoyer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Publications et communiqués avec dates et emplacements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Contacts médias (importables d'Excel/CSV dans Outils)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Campagnes avec activités et chiffres de portée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Registre de plaidoyer : quelle institution, sur quoi, avec quel résultat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Notez chaque action de plaidoyer la semaine même.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Ajoutez la portée aux campagnes à leur clôture.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fin d'année, le registre écrit la section plaidoyer de votre rapport.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engagements gouvernement, UA, CEDEAO, ONU suivis ici renforcent chaque demande de financement.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✉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Membres &amp; Partenaires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Registre des ONG membres · documents de due diligence · historique de participation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fiche par ONG membre : pays, domaines, points focaux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 de due diligence avec dates d'expiration (alerte à 60 jours)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Historique de participation aux événements et formations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Enregistrez chaque organisation membre.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Classez les 8 documents clés avec leurs dates d'expiration.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Tenez la participation à jour — elle justifie les sous-subventions.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Complétez les documents ici et le score de due diligence dans les sous-subventions (Finances) passe au vert.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⚒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Achats &amp; Patrimoine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Demandes d'achat · devis &amp; approbations · fournisseurs · inventaire du patrimoine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Demandes : demande → devis → approbation → commande → livraison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RÈGLE DES 3 DEVIS : au-dessus du seuil, l'approbation est refusée avec moins de 3 devis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Registre des fournisseurs avec liste noire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Patrimoine : qui détient quoi, état, valeur, historique des mouvements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Créez la demande et joignez les devis concurrents.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Enregistrez l'approbation et le fournisseur retenu.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la livraison d'un équipement, ajoutez-le à l'inventaire et imprimez la fiche de remise.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Réglez le seuil des 3 devis dans Réglages pour qu'il corresponde au manuel de passation des marchés.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8B1D3F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☂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8B1D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Sauvegarde &amp; Plaintes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10378440" y="402336"/>
            <a:ext cx="1463040" cy="384048"/>
          </a:xfrm>
          <a:prstGeom prst="roundRect">
            <a:avLst>
              <a:gd name="adj" fmla="val 19048"/>
            </a:avLst>
          </a:prstGeom>
          <a:solidFill>
            <a:srgbClr val="8B1D3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CONFIDENTIEL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Registre confidentiel des plaintes · enquête · résolution · statistiques anonymes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Plaintes par CODE avec canal, catégorie et gravité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Compteur de jours ouverts face au délai de réponse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Étapes d'enquête et résolution, factuelles et minimales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Statistiques ANONYMES imprimables pour Conseil et bailleurs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1" name="Text 9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Enregistrez la plainte le jour de sa réception (boîte, e-mail, téléphone…).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4" name="Text 12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Notez chaque étape d'enquête ; les alertes relancent les cas ouverts.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7" name="Text 15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Clôturez avec le résultat et la leçon retenue.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BEAEA"/>
          </a:solidFill>
          <a:ln/>
        </p:spPr>
      </p:sp>
      <p:sp>
        <p:nvSpPr>
          <p:cNvPr id="20" name="Text 18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Jamais de nom de plaignant ni de mis en cause — codes uniquement. Un registre daté, même court, est ce que les évaluations demandent.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Gouvernance &amp; Conseil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11155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A6F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Membres du Conseil · réunions &amp; résolutions · documents statutaires · conformité · conflits d'intérêts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5577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gérez 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2075688"/>
            <a:ext cx="557784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Membres du Conseil avec mandats (alerte à 90 jours)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Réunions avec quorum, procès-verbaux et résolutions numérotées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Échéances de conformité avec récurrence trimestrielle/annuelle</a:t>
            </a:r>
            <a:endParaRPr lang="en-US" sz="1350" dirty="0"/>
          </a:p>
          <a:p>
            <a:pPr marL="152400" indent="-152400">
              <a:lnSpc>
                <a:spcPct val="118000"/>
              </a:lnSpc>
              <a:buSzPct val="100000"/>
              <a:buChar char="•"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Registre des conflits d'intérêts avec déclarations annuelles (nouveau)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92240" y="16916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B1D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travailler — au quotidien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148840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0" name="Text 8"/>
          <p:cNvSpPr/>
          <p:nvPr/>
        </p:nvSpPr>
        <p:spPr>
          <a:xfrm>
            <a:off x="6409944" y="2093976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22592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Enregistrez chaque réunion et ses résolutions la semaine même.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92240" y="2990088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3" name="Text 11"/>
          <p:cNvSpPr/>
          <p:nvPr/>
        </p:nvSpPr>
        <p:spPr>
          <a:xfrm>
            <a:off x="6409944" y="2935224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22592" y="2871216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membre dépose sa déclaration annuelle — même « rien à déclarer ».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92240" y="3831336"/>
            <a:ext cx="365760" cy="365760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3776472"/>
            <a:ext cx="53035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22592" y="3712464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Surveillez la carte conformité : aucune échéance ne passe en silence.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membres sans déclaration cette année sont signalés automatiquement — videz la liste avant l'assemblée annuelle.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⚒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Outils &amp; Rapports — un bouton, en haut à droite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502920" y="1554480"/>
            <a:ext cx="2578608" cy="1691640"/>
          </a:xfrm>
          <a:prstGeom prst="roundRect">
            <a:avLst>
              <a:gd name="adj" fmla="val 4865"/>
            </a:avLst>
          </a:prstGeom>
          <a:solidFill>
            <a:srgbClr val="F4EFE6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70078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 annuel bailleur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67512" y="242316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4A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clic compile toute l'année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74136" y="1554480"/>
            <a:ext cx="2578608" cy="1691640"/>
          </a:xfrm>
          <a:prstGeom prst="roundRect">
            <a:avLst>
              <a:gd name="adj" fmla="val 4865"/>
            </a:avLst>
          </a:prstGeom>
          <a:solidFill>
            <a:srgbClr val="F4EFE6"/>
          </a:solidFill>
          <a:ln/>
        </p:spPr>
      </p:sp>
      <p:sp>
        <p:nvSpPr>
          <p:cNvPr id="9" name="Text 7"/>
          <p:cNvSpPr/>
          <p:nvPr/>
        </p:nvSpPr>
        <p:spPr>
          <a:xfrm>
            <a:off x="3538728" y="170078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Rapprochement bancaire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538728" y="242316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4A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fiche mensuelle à signer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245352" y="1554480"/>
            <a:ext cx="2578608" cy="1691640"/>
          </a:xfrm>
          <a:prstGeom prst="roundRect">
            <a:avLst>
              <a:gd name="adj" fmla="val 4865"/>
            </a:avLst>
          </a:prstGeom>
          <a:solidFill>
            <a:srgbClr val="F4EFE6"/>
          </a:solidFill>
          <a:ln/>
        </p:spPr>
      </p:sp>
      <p:sp>
        <p:nvSpPr>
          <p:cNvPr id="12" name="Text 10"/>
          <p:cNvSpPr/>
          <p:nvPr/>
        </p:nvSpPr>
        <p:spPr>
          <a:xfrm>
            <a:off x="6409944" y="170078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vs réalisé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409944" y="242316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4A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 subvention, imprimable ou CSV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9116568" y="1554480"/>
            <a:ext cx="2578608" cy="1691640"/>
          </a:xfrm>
          <a:prstGeom prst="roundRect">
            <a:avLst>
              <a:gd name="adj" fmla="val 4865"/>
            </a:avLst>
          </a:prstGeom>
          <a:solidFill>
            <a:srgbClr val="F4EFE6"/>
          </a:solidFill>
          <a:ln/>
        </p:spPr>
      </p:sp>
      <p:sp>
        <p:nvSpPr>
          <p:cNvPr id="15" name="Text 13"/>
          <p:cNvSpPr/>
          <p:nvPr/>
        </p:nvSpPr>
        <p:spPr>
          <a:xfrm>
            <a:off x="9281160" y="170078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Ordres de mission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9281160" y="242316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4A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diem calculés automatiquement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02920" y="3611880"/>
            <a:ext cx="2578608" cy="1691640"/>
          </a:xfrm>
          <a:prstGeom prst="roundRect">
            <a:avLst>
              <a:gd name="adj" fmla="val 4865"/>
            </a:avLst>
          </a:prstGeom>
          <a:solidFill>
            <a:srgbClr val="F4EFE6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75818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 qualité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67512" y="448056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4A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trouve lacunes et doublons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374136" y="3611880"/>
            <a:ext cx="2578608" cy="1691640"/>
          </a:xfrm>
          <a:prstGeom prst="roundRect">
            <a:avLst>
              <a:gd name="adj" fmla="val 4865"/>
            </a:avLst>
          </a:prstGeom>
          <a:solidFill>
            <a:srgbClr val="F4EFE6"/>
          </a:solidFill>
          <a:ln/>
        </p:spPr>
      </p:sp>
      <p:sp>
        <p:nvSpPr>
          <p:cNvPr id="21" name="Text 19"/>
          <p:cNvSpPr/>
          <p:nvPr/>
        </p:nvSpPr>
        <p:spPr>
          <a:xfrm>
            <a:off x="3538728" y="375818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CSV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3538728" y="448056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4A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chargez personnel, membres, biens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245352" y="3611880"/>
            <a:ext cx="2578608" cy="1691640"/>
          </a:xfrm>
          <a:prstGeom prst="roundRect">
            <a:avLst>
              <a:gd name="adj" fmla="val 4865"/>
            </a:avLst>
          </a:prstGeom>
          <a:solidFill>
            <a:srgbClr val="F4EFE6"/>
          </a:solidFill>
          <a:ln/>
        </p:spPr>
      </p:sp>
      <p:sp>
        <p:nvSpPr>
          <p:cNvPr id="24" name="Text 22"/>
          <p:cNvSpPr/>
          <p:nvPr/>
        </p:nvSpPr>
        <p:spPr>
          <a:xfrm>
            <a:off x="6409944" y="375818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 officiels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6409944" y="448056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4A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bons, certificats, remises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116568" y="3611880"/>
            <a:ext cx="2578608" cy="1691640"/>
          </a:xfrm>
          <a:prstGeom prst="roundRect">
            <a:avLst>
              <a:gd name="adj" fmla="val 4865"/>
            </a:avLst>
          </a:prstGeom>
          <a:solidFill>
            <a:srgbClr val="F4EFE6"/>
          </a:solidFill>
          <a:ln/>
        </p:spPr>
      </p:sp>
      <p:sp>
        <p:nvSpPr>
          <p:cNvPr id="27" name="Text 25"/>
          <p:cNvSpPr/>
          <p:nvPr/>
        </p:nvSpPr>
        <p:spPr>
          <a:xfrm>
            <a:off x="9281160" y="375818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Archive de fin d'année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9281160" y="4480560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4A40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figez le dossier officiel de l'année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30" name="Text 28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Exports bailleurs en un clic : chaque département a « Exporter Excel » ; chaque rapport s'imprime en PDF (Imprimer → Enregistrer en PDF), avec votre en-tête.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⚇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Plusieurs agents, un département — comment travailler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11201400" cy="1389888"/>
          </a:xfrm>
          <a:prstGeom prst="roundRect">
            <a:avLst>
              <a:gd name="adj" fmla="val 5921"/>
            </a:avLst>
          </a:prstGeom>
          <a:solidFill>
            <a:srgbClr val="F4EFE6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1600200"/>
            <a:ext cx="329184" cy="32918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7" name="Text 5"/>
          <p:cNvSpPr/>
          <p:nvPr/>
        </p:nvSpPr>
        <p:spPr>
          <a:xfrm>
            <a:off x="1234440" y="1490472"/>
            <a:ext cx="10241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A — un ordinateur maître (recommandé)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234440" y="1874520"/>
            <a:ext cx="1024128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ordinateur détient le dossier officiel du département. Les agents préparent leur travail ; une personne le saisit. La consolidation est automatique : une seule base. Les auditeurs préfèrent un registre unique.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02920" y="2953512"/>
            <a:ext cx="11201400" cy="1389888"/>
          </a:xfrm>
          <a:prstGeom prst="roundRect">
            <a:avLst>
              <a:gd name="adj" fmla="val 5921"/>
            </a:avLst>
          </a:prstGeom>
          <a:solidFill>
            <a:srgbClr val="F4EFE6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3136392"/>
            <a:ext cx="329184" cy="329184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1" name="Text 9"/>
          <p:cNvSpPr/>
          <p:nvPr/>
        </p:nvSpPr>
        <p:spPr>
          <a:xfrm>
            <a:off x="1234440" y="3026664"/>
            <a:ext cx="10241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B — domaines répartis + fusion USB hebdomadaire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234440" y="3410712"/>
            <a:ext cx="1024128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agent travaille sur son ordinateur mais possède un domaine DIFFÉRENT (dépenses / paie / subventions). Chaque vendredi : chacun exporte une sauvegarde complète ; l'ordinateur maître fusionne avec l'assistant USB (Outils). Les conflits sont listés. La règle de sécurité : jamais deux personnes sur les mêmes enregistrements.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489704"/>
            <a:ext cx="11201400" cy="1389888"/>
          </a:xfrm>
          <a:prstGeom prst="roundRect">
            <a:avLst>
              <a:gd name="adj" fmla="val 5921"/>
            </a:avLst>
          </a:prstGeom>
          <a:solidFill>
            <a:srgbClr val="F4EFE6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4672584"/>
            <a:ext cx="329184" cy="329184"/>
          </a:xfrm>
          <a:prstGeom prst="ellipse">
            <a:avLst/>
          </a:prstGeom>
          <a:solidFill>
            <a:srgbClr val="2D5F5D"/>
          </a:solidFill>
          <a:ln/>
        </p:spPr>
      </p:sp>
      <p:sp>
        <p:nvSpPr>
          <p:cNvPr id="15" name="Text 13"/>
          <p:cNvSpPr/>
          <p:nvPr/>
        </p:nvSpPr>
        <p:spPr>
          <a:xfrm>
            <a:off x="1234440" y="4562856"/>
            <a:ext cx="10241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D1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C — la plateforme en ligne (à venir)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234440" y="4946904"/>
            <a:ext cx="1024128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Quatre agents, quatre comptes, UNE base partagée, consolidée à l'instant depuis le Bénin et le Ghana. C'est ce que livre la plateforme web — les modèles hors ligne font le pont jusqu'à sa mise en service.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5989320"/>
            <a:ext cx="11201400" cy="658368"/>
          </a:xfrm>
          <a:prstGeom prst="roundRect">
            <a:avLst>
              <a:gd name="adj" fmla="val 9722"/>
            </a:avLst>
          </a:prstGeom>
          <a:solidFill>
            <a:srgbClr val="F4EFE6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5989320"/>
            <a:ext cx="10789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D5F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ASTUCE — </a:t>
            </a:r>
            <a:pPr indent="0" marL="0">
              <a:buNone/>
            </a:pPr>
            <a:r>
              <a:rPr lang="en-US" sz="12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PIN par département sécurisent le partage : chaque équipe n'ouvre que son département, et chaque saisie est signée du nom enregistré.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603504" cy="603504"/>
          </a:xfrm>
          <a:prstGeom prst="ellipse">
            <a:avLst/>
          </a:prstGeom>
          <a:solidFill>
            <a:srgbClr val="C9A449"/>
          </a:solidFill>
          <a:ln/>
        </p:spPr>
      </p:sp>
      <p:sp>
        <p:nvSpPr>
          <p:cNvPr id="3" name="Text 1"/>
          <p:cNvSpPr/>
          <p:nvPr/>
        </p:nvSpPr>
        <p:spPr>
          <a:xfrm>
            <a:off x="420624" y="329184"/>
            <a:ext cx="768096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0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25880" y="292608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D1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cinq règles d'or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475488" cy="475488"/>
          </a:xfrm>
          <a:prstGeom prst="ellipse">
            <a:avLst/>
          </a:prstGeom>
          <a:solidFill>
            <a:srgbClr val="8B1D3F"/>
          </a:solidFill>
          <a:ln/>
        </p:spPr>
      </p:sp>
      <p:sp>
        <p:nvSpPr>
          <p:cNvPr id="6" name="Text 4"/>
          <p:cNvSpPr/>
          <p:nvPr/>
        </p:nvSpPr>
        <p:spPr>
          <a:xfrm>
            <a:off x="466344" y="1362456"/>
            <a:ext cx="6400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34440" y="1307592"/>
            <a:ext cx="104241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VENDREDI : accueil → Exporter la sauvegarde complète (avec phrase secrète) → copie sur une clé USB gardée loin de l'ordinateur.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350008"/>
            <a:ext cx="475488" cy="475488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9" name="Text 7"/>
          <p:cNvSpPr/>
          <p:nvPr/>
        </p:nvSpPr>
        <p:spPr>
          <a:xfrm>
            <a:off x="466344" y="2295144"/>
            <a:ext cx="6400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34440" y="2240280"/>
            <a:ext cx="104241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langue par département, pour toujours. Un PIN par département, détenu par son équipe.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282696"/>
            <a:ext cx="475488" cy="475488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2" name="Text 10"/>
          <p:cNvSpPr/>
          <p:nvPr/>
        </p:nvSpPr>
        <p:spPr>
          <a:xfrm>
            <a:off x="466344" y="3227832"/>
            <a:ext cx="6400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234440" y="3172968"/>
            <a:ext cx="104241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Genre &amp; Sauvegarde : CODES uniquement — jamais de noms, d'adresses ni de téléphones.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4215384"/>
            <a:ext cx="475488" cy="475488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5" name="Text 13"/>
          <p:cNvSpPr/>
          <p:nvPr/>
        </p:nvSpPr>
        <p:spPr>
          <a:xfrm>
            <a:off x="466344" y="4160520"/>
            <a:ext cx="6400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34440" y="4105656"/>
            <a:ext cx="104241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Plusieurs agents dans un département ? UN ordinateur maître détient le dossier officiel (ou répartissez strictement par domaine et fusionnez chaque semaine avec l'assistant USB).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548640" y="5148072"/>
            <a:ext cx="475488" cy="475488"/>
          </a:xfrm>
          <a:prstGeom prst="ellipse">
            <a:avLst/>
          </a:prstGeom>
          <a:solidFill>
            <a:srgbClr val="2D1B3D"/>
          </a:solidFill>
          <a:ln/>
        </p:spPr>
      </p:sp>
      <p:sp>
        <p:nvSpPr>
          <p:cNvPr id="18" name="Text 16"/>
          <p:cNvSpPr/>
          <p:nvPr/>
        </p:nvSpPr>
        <p:spPr>
          <a:xfrm>
            <a:off x="466344" y="5093208"/>
            <a:ext cx="6400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4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34440" y="5038344"/>
            <a:ext cx="104241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24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manuels écrits (finances, passation, sauvegarde) doivent dire ce que la Suite applique — alignez-les.</a:t>
            </a: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A0F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2286000"/>
            <a:ext cx="1036015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4C7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 questions ? Ouvrez « Aide &amp; premiers pas » en bas à gauche de chaque écran.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3291840"/>
            <a:ext cx="1036015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BBA9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logiciel est financé et offert par le RFLD aux organisations à but non lucratif.</a:t>
            </a:r>
            <a:endParaRPr lang="en-US" sz="15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BBA9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Gratuit — non destiné à la vente · rflgd.org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0" y="4937760"/>
            <a:ext cx="1218895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9A4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RFLD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2026-07-09T21:47:11Z</dcterms:created>
  <dcterms:modified xsi:type="dcterms:W3CDTF">2026-07-09T21:47:11Z</dcterms:modified>
</cp:coreProperties>
</file>